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8" r:id="rId2"/>
    <p:sldId id="257" r:id="rId3"/>
    <p:sldId id="270" r:id="rId4"/>
    <p:sldId id="277" r:id="rId5"/>
    <p:sldId id="271" r:id="rId6"/>
    <p:sldId id="279" r:id="rId7"/>
    <p:sldId id="272" r:id="rId8"/>
    <p:sldId id="280" r:id="rId9"/>
    <p:sldId id="273" r:id="rId10"/>
    <p:sldId id="274" r:id="rId11"/>
    <p:sldId id="275" r:id="rId12"/>
    <p:sldId id="258" r:id="rId13"/>
    <p:sldId id="269" r:id="rId14"/>
    <p:sldId id="263" r:id="rId15"/>
    <p:sldId id="262" r:id="rId16"/>
    <p:sldId id="261" r:id="rId17"/>
    <p:sldId id="267" r:id="rId18"/>
    <p:sldId id="266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70"/>
    <p:restoredTop sz="94663"/>
  </p:normalViewPr>
  <p:slideViewPr>
    <p:cSldViewPr snapToGrid="0" snapToObjects="1">
      <p:cViewPr>
        <p:scale>
          <a:sx n="96" d="100"/>
          <a:sy n="96" d="100"/>
        </p:scale>
        <p:origin x="59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8AE74-AE41-8E43-A972-D081D7A20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22ED1-7B01-3341-8C26-CF1CAED86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DD6A6-4B53-BA44-9022-05A48F53B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C128-845B-114D-90A3-93ECE1570FA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2D1E4-8CDB-114E-9A55-EB4CE8423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FD060-7495-2C4E-A53F-BC7377D37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71C83-B4C5-254E-89B5-4E1F6A21A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87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03CBD-DD15-0442-A369-4AA9EDBB1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AD3CD-CC75-5440-A440-244286540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FA228-CFAB-A44D-8846-0D980265C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C128-845B-114D-90A3-93ECE1570FA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3EFFC-5D80-0F4E-AAD9-B6C90F95C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578D8-6039-EC42-B267-F8EAB96EB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71C83-B4C5-254E-89B5-4E1F6A21A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49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A100A3-27EF-0244-AB09-86B31D523E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D378E-1CF4-F84C-B67E-865F02F3C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EECCB-7EAB-5B40-97F4-E578726FE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C128-845B-114D-90A3-93ECE1570FA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0101D-8992-6A44-A8CC-43F113AB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94730-6989-C446-99A5-1D92736A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71C83-B4C5-254E-89B5-4E1F6A21A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5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DF50-10B4-5943-B673-7972A2A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80A02-F19F-B543-8CCE-36C81FAB5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1FCC0-27C5-AC49-842A-080152E1E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C128-845B-114D-90A3-93ECE1570FA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DBF9D-18EE-7941-9E6B-F3A7B4F3B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67FA1-6DC0-2346-A278-5CF422727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71C83-B4C5-254E-89B5-4E1F6A21A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09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3D82-23CF-E445-B621-199788796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C4E13-CE0A-1D4B-AC95-DD436D970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9A46D-FF5C-9440-B429-7B99833D9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C128-845B-114D-90A3-93ECE1570FA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F4FF0-3166-A74E-B839-4DBD7EE4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011C7-830B-E94B-866E-842B7F00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71C83-B4C5-254E-89B5-4E1F6A21A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1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5C60-DCFB-B846-B04E-07067555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A64AF-B3F7-FC4B-9D89-C8453238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A7ED4-193B-394D-93A5-A5B62E257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66EE4-242F-544C-8C19-4A574E09B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C128-845B-114D-90A3-93ECE1570FA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0CAE9-E648-0641-957A-94AD20EDF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A0959-DD6C-694F-88C8-97216630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71C83-B4C5-254E-89B5-4E1F6A21A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32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939C-A77D-F445-9563-E3BD67768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32B6C-4D5B-1E42-8075-B56D718D0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30E6D3-4E10-E946-A0BC-61C4390FA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62EF48-031D-4944-A83E-FCB81780F1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DA7435-4A17-D94C-BFC7-6B5A6DB21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5556FD-4890-EB41-8310-082A37A3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C128-845B-114D-90A3-93ECE1570FA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5F7B72-5269-0540-ADBD-0EFA1A8A1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7BEEFC-A84B-5447-8F93-1D229D717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71C83-B4C5-254E-89B5-4E1F6A21A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3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17E1-ABB7-E049-9A8E-23A58BCE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DAD00E-229A-264B-AD4D-AA5CBC49F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C128-845B-114D-90A3-93ECE1570FA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21F1A-D946-1C4B-A3D0-412DDF99E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F325B-59D1-814C-A8DC-D9C023176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71C83-B4C5-254E-89B5-4E1F6A21A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08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4E3CEA-282F-2A4F-BE2C-BE9EC0009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C128-845B-114D-90A3-93ECE1570FA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BFCFD3-16D6-CB44-A3CF-9CE802BF0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812B4-C285-DE47-BD46-F5231BC9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71C83-B4C5-254E-89B5-4E1F6A21A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2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6DAF-0FA5-0C46-95C1-FD04C250F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10A9A-DF90-7649-B69D-240C40740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56016-182E-FC46-ADC8-CE4A6F9CB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EA15C-7183-6346-B641-E159B9B9E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C128-845B-114D-90A3-93ECE1570FA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449BE-8D0D-7C4F-96C9-7801A2F0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B680F-A24A-094D-B7B9-E0791728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71C83-B4C5-254E-89B5-4E1F6A21A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3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9F64-5C9B-4D40-9461-EF8B3E085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497A8B-ED59-5043-9F7F-46CBD4D44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8E64B-6F6B-1642-8F8B-45308AC80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691B5-EB72-5E4A-8B3B-C6CD46D56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C128-845B-114D-90A3-93ECE1570FA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06EB7-4C77-0D47-92F7-97855BD64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762CC-35A9-0345-8197-9F2856BC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71C83-B4C5-254E-89B5-4E1F6A21A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2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327BD-E9E1-314D-96C5-FE7AF200E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C6829-CF88-1B46-88BF-271F4CBF7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3BC27-1AA5-8344-896E-0CC4DD41ED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7C128-845B-114D-90A3-93ECE1570FA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47123-F643-7844-9A77-4D25354EB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00FFE-EEE0-AD4A-9E70-60BBB77AD4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71C83-B4C5-254E-89B5-4E1F6A21A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9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F2ECE-B47E-C849-89D8-57AAD9BF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A7505-DA72-B342-9885-748F46839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Quality Control (QC)</a:t>
            </a:r>
          </a:p>
          <a:p>
            <a:pPr lvl="1"/>
            <a:r>
              <a:rPr lang="en-US" dirty="0"/>
              <a:t>Determines whether experimental data can be used for BMD calculations</a:t>
            </a:r>
          </a:p>
          <a:p>
            <a:r>
              <a:rPr lang="en-US" dirty="0"/>
              <a:t>If QC </a:t>
            </a:r>
          </a:p>
          <a:p>
            <a:pPr lvl="1"/>
            <a:r>
              <a:rPr lang="en-US" dirty="0"/>
              <a:t>0-1</a:t>
            </a:r>
          </a:p>
          <a:p>
            <a:pPr lvl="2"/>
            <a:r>
              <a:rPr lang="en-US" dirty="0"/>
              <a:t>Report </a:t>
            </a:r>
            <a:r>
              <a:rPr lang="en-US" dirty="0" err="1"/>
              <a:t>dose_response_auc</a:t>
            </a:r>
            <a:r>
              <a:rPr lang="en-US" dirty="0"/>
              <a:t> only and exit</a:t>
            </a:r>
          </a:p>
          <a:p>
            <a:pPr lvl="1"/>
            <a:r>
              <a:rPr lang="en-US" dirty="0"/>
              <a:t>2-4</a:t>
            </a:r>
          </a:p>
          <a:p>
            <a:pPr lvl="2"/>
            <a:r>
              <a:rPr lang="en-US" dirty="0"/>
              <a:t>Apply all models and decide the best model</a:t>
            </a:r>
          </a:p>
          <a:p>
            <a:pPr lvl="2"/>
            <a:r>
              <a:rPr lang="en-US" dirty="0"/>
              <a:t>If unique model is found</a:t>
            </a:r>
          </a:p>
          <a:p>
            <a:pPr lvl="3"/>
            <a:r>
              <a:rPr lang="en-US" dirty="0"/>
              <a:t>Report all BMDs with the best model</a:t>
            </a:r>
          </a:p>
          <a:p>
            <a:pPr lvl="2"/>
            <a:r>
              <a:rPr lang="en-US" dirty="0"/>
              <a:t>If non-unique models are found</a:t>
            </a:r>
          </a:p>
          <a:p>
            <a:pPr lvl="3"/>
            <a:r>
              <a:rPr lang="en-US" dirty="0"/>
              <a:t>If valid model prediction is found</a:t>
            </a:r>
          </a:p>
          <a:p>
            <a:pPr lvl="3"/>
            <a:r>
              <a:rPr lang="en-US" dirty="0"/>
              <a:t>Otherwise, report poor data or no-convergence</a:t>
            </a:r>
          </a:p>
          <a:p>
            <a:r>
              <a:rPr lang="en-US" dirty="0" err="1"/>
              <a:t>Paritosh</a:t>
            </a:r>
            <a:r>
              <a:rPr lang="en-US" dirty="0"/>
              <a:t> volunteered to make workflow</a:t>
            </a:r>
          </a:p>
        </p:txBody>
      </p:sp>
    </p:spTree>
    <p:extLst>
      <p:ext uri="{BB962C8B-B14F-4D97-AF65-F5344CB8AC3E}">
        <p14:creationId xmlns:p14="http://schemas.microsoft.com/office/powerpoint/2010/main" val="1822102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74BCE-706A-8649-930D-C8AEFAB78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3: Good dose-response data. </a:t>
            </a:r>
            <a:br>
              <a:rPr lang="en-US" dirty="0"/>
            </a:br>
            <a:r>
              <a:rPr lang="en-US" sz="3200" dirty="0"/>
              <a:t>(BMD analysis might be less reliable though)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3B7026-EF04-AE4E-B0E6-94CEED955EC7}"/>
              </a:ext>
            </a:extLst>
          </p:cNvPr>
          <p:cNvSpPr/>
          <p:nvPr/>
        </p:nvSpPr>
        <p:spPr>
          <a:xfrm>
            <a:off x="453366" y="1670164"/>
            <a:ext cx="5787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Among 6,048 cases (=336 chemicals x 18 endpoints), </a:t>
            </a:r>
          </a:p>
          <a:p>
            <a:r>
              <a:rPr lang="en-US" dirty="0"/>
              <a:t>697 cases are qc=3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8AD54-5AB2-2B41-807B-338321089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66" y="2606000"/>
            <a:ext cx="2040828" cy="1428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D0B044-EC65-214C-8DA7-A5B868EA9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402" y="2451812"/>
            <a:ext cx="2467087" cy="1737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FC718A-1CBF-CE42-AAE8-71F10E8ED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737" y="2451812"/>
            <a:ext cx="2281891" cy="1660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F645FA-D598-EB4D-91FB-BDA10CAF6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2488" y="2451812"/>
            <a:ext cx="2281891" cy="16079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FA2EDD-8735-484B-9414-F8401E243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084" y="4582808"/>
            <a:ext cx="2345391" cy="17290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893C74-0F65-7341-A80B-7EEBAAC2D3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6268" y="4761050"/>
            <a:ext cx="2040828" cy="14424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B2F1B6-2499-4145-94BE-8225E26593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7451" y="4526270"/>
            <a:ext cx="2631963" cy="1912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B08096-7F6A-F149-A7A0-1492927B9A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6720" y="4647269"/>
            <a:ext cx="2389302" cy="16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28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74BCE-706A-8649-930D-C8AEFAB78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4: Data resolution poor. BMD analysis might be unreliable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FB879-2399-3A47-A872-2C38E8FD8F4C}"/>
              </a:ext>
            </a:extLst>
          </p:cNvPr>
          <p:cNvSpPr/>
          <p:nvPr/>
        </p:nvSpPr>
        <p:spPr>
          <a:xfrm>
            <a:off x="453366" y="1670164"/>
            <a:ext cx="5787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Among 6,048 cases (=336 chemicals x 18 endpoints), </a:t>
            </a:r>
          </a:p>
          <a:p>
            <a:r>
              <a:rPr lang="en-US" dirty="0"/>
              <a:t>1,056 cases are qc=4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245EF-FEAD-F74F-A746-A275FDE8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35" y="2549660"/>
            <a:ext cx="2538879" cy="1758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B97DBD-FCB7-C348-B2A7-E3C95C867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677" y="2549660"/>
            <a:ext cx="2181935" cy="1520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45F503-F50E-404B-B028-794F0DD53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850" y="2431903"/>
            <a:ext cx="2374950" cy="16846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F121B5-E3E9-274A-AE34-DD03033F1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34" y="4630736"/>
            <a:ext cx="2538879" cy="18621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58845B-1088-A449-B77D-C11ADF1CC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196" y="4681112"/>
            <a:ext cx="2426895" cy="16864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D8E853-76FB-7B4E-B288-9CD91B189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9867" y="4627353"/>
            <a:ext cx="2657662" cy="18580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4FEB32-0E74-8148-8468-7FB2995325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4260" y="4651022"/>
            <a:ext cx="2349540" cy="16846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A95019-962A-E546-9AA1-3B016BCE4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7993" y="2311272"/>
            <a:ext cx="2657662" cy="192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54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B0A11-17CA-2B43-B2C9-7124FED4E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As for the data Quality Control requirement, the current criteria considers data unfit for BMD analysis if under any one of the following three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04A6F-13C7-9146-980F-5C53EC96E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There are fewer than 3 dose groups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If the average response for the first two dose groups is higher than the average response at the last two dose groups indicating an overall decreasing trend</a:t>
            </a:r>
          </a:p>
          <a:p>
            <a:pPr marL="514350" indent="-514350" fontAlgn="base">
              <a:buFont typeface="+mj-lt"/>
              <a:buAutoNum type="arabicPeriod"/>
            </a:pPr>
            <a:endParaRPr lang="en-US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If the mean first order differences of responses is 0 indicating a flat response (determined by a t-test with p-value threshold of 0.62, i.e. inside +/- 0.5 sigma)</a:t>
            </a:r>
          </a:p>
        </p:txBody>
      </p:sp>
    </p:spTree>
    <p:extLst>
      <p:ext uri="{BB962C8B-B14F-4D97-AF65-F5344CB8AC3E}">
        <p14:creationId xmlns:p14="http://schemas.microsoft.com/office/powerpoint/2010/main" val="2773009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5C1B8-E923-4B46-96A8-5814C8AAD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and 8 are the most frequent dose group numbers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881DAD1-E793-4B4A-8B59-7F73CDA92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62" y="2534636"/>
            <a:ext cx="3718934" cy="19726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FCACD2-9627-ED49-96B8-108F1F08F297}"/>
              </a:ext>
            </a:extLst>
          </p:cNvPr>
          <p:cNvSpPr/>
          <p:nvPr/>
        </p:nvSpPr>
        <p:spPr>
          <a:xfrm>
            <a:off x="143062" y="1918976"/>
            <a:ext cx="53412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Analyzed 5,712 cases (=336 chemicals x 17 endpoints), </a:t>
            </a:r>
          </a:p>
          <a:p>
            <a:r>
              <a:rPr lang="en-US" dirty="0"/>
              <a:t>89 cases have &lt; 3 dose groups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B61F1-CA90-6D4E-AFA8-7C4F78E49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581" y="4020671"/>
            <a:ext cx="4870450" cy="2355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725F11-2F35-6B40-9A63-2C6122D28C9C}"/>
              </a:ext>
            </a:extLst>
          </p:cNvPr>
          <p:cNvSpPr/>
          <p:nvPr/>
        </p:nvSpPr>
        <p:spPr>
          <a:xfrm>
            <a:off x="6643123" y="2874605"/>
            <a:ext cx="5341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Analyzed 6,048 cases (=336 chemicals x 18 endpoints)</a:t>
            </a:r>
          </a:p>
        </p:txBody>
      </p:sp>
    </p:spTree>
    <p:extLst>
      <p:ext uri="{BB962C8B-B14F-4D97-AF65-F5344CB8AC3E}">
        <p14:creationId xmlns:p14="http://schemas.microsoft.com/office/powerpoint/2010/main" val="710175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5C1B8-E923-4B46-96A8-5814C8AAD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Paritosh’s</a:t>
            </a:r>
            <a:r>
              <a:rPr lang="en-US" dirty="0"/>
              <a:t> code reports about all chemicals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465B-45A4-6C4A-98CB-5EE5BC8EA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phase I and II have 336 chemicals in total.</a:t>
            </a:r>
          </a:p>
          <a:p>
            <a:pPr fontAlgn="base"/>
            <a:endParaRPr lang="en-US" dirty="0"/>
          </a:p>
          <a:p>
            <a:pPr fontAlgn="base"/>
            <a:r>
              <a:rPr lang="en-US" dirty="0" err="1"/>
              <a:t>Paritosh’s</a:t>
            </a:r>
            <a:r>
              <a:rPr lang="en-US" dirty="0"/>
              <a:t> code reports about all these chemicals even their heterogenous data and model success differences.</a:t>
            </a:r>
          </a:p>
        </p:txBody>
      </p:sp>
    </p:spTree>
    <p:extLst>
      <p:ext uri="{BB962C8B-B14F-4D97-AF65-F5344CB8AC3E}">
        <p14:creationId xmlns:p14="http://schemas.microsoft.com/office/powerpoint/2010/main" val="888673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5C1B8-E923-4B46-96A8-5814C8AAD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Paritosh’s</a:t>
            </a:r>
            <a:r>
              <a:rPr lang="en-US" dirty="0"/>
              <a:t> code can handle all cases of dose groups.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465B-45A4-6C4A-98CB-5EE5BC8EA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handle unusual number of dose groups </a:t>
            </a:r>
          </a:p>
          <a:p>
            <a:pPr lvl="1"/>
            <a:r>
              <a:rPr lang="en-US" dirty="0"/>
              <a:t>(e g. 8 dose groups as 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can handle unusual representation/order of wells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BB190-5C44-E946-9CC2-34828A6A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866" y="2836021"/>
            <a:ext cx="2607735" cy="233054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E69D6C3-F541-6A49-9753-4726D23C7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183300"/>
              </p:ext>
            </p:extLst>
          </p:nvPr>
        </p:nvGraphicFramePr>
        <p:xfrm>
          <a:off x="9060505" y="4832833"/>
          <a:ext cx="1193258" cy="1575033"/>
        </p:xfrm>
        <a:graphic>
          <a:graphicData uri="http://schemas.openxmlformats.org/drawingml/2006/table">
            <a:tbl>
              <a:tblPr/>
              <a:tblGrid>
                <a:gridCol w="367758">
                  <a:extLst>
                    <a:ext uri="{9D8B030D-6E8A-4147-A177-3AD203B41FA5}">
                      <a16:colId xmlns:a16="http://schemas.microsoft.com/office/drawing/2014/main" val="262612428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6175120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Well #</a:t>
                      </a:r>
                    </a:p>
                  </a:txBody>
                  <a:tcPr marL="9144" marR="4602" marT="46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Chemical concentration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6619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231205"/>
                  </a:ext>
                </a:extLst>
              </a:tr>
              <a:tr h="2496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436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157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0894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004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04852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F592809-AB2E-494B-B265-ADE3EFB5A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642757"/>
              </p:ext>
            </p:extLst>
          </p:nvPr>
        </p:nvGraphicFramePr>
        <p:xfrm>
          <a:off x="10647848" y="1594720"/>
          <a:ext cx="1166456" cy="4813146"/>
        </p:xfrm>
        <a:graphic>
          <a:graphicData uri="http://schemas.openxmlformats.org/drawingml/2006/table">
            <a:tbl>
              <a:tblPr/>
              <a:tblGrid>
                <a:gridCol w="583228">
                  <a:extLst>
                    <a:ext uri="{9D8B030D-6E8A-4147-A177-3AD203B41FA5}">
                      <a16:colId xmlns:a16="http://schemas.microsoft.com/office/drawing/2014/main" val="1000140740"/>
                    </a:ext>
                  </a:extLst>
                </a:gridCol>
                <a:gridCol w="583228">
                  <a:extLst>
                    <a:ext uri="{9D8B030D-6E8A-4147-A177-3AD203B41FA5}">
                      <a16:colId xmlns:a16="http://schemas.microsoft.com/office/drawing/2014/main" val="1004626665"/>
                    </a:ext>
                  </a:extLst>
                </a:gridCol>
              </a:tblGrid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Well #</a:t>
                      </a:r>
                    </a:p>
                  </a:txBody>
                  <a:tcPr marL="9144" marR="4602" marT="46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Chemical concentration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71456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A01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171368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A02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817263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A03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104999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A04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455980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A05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1480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A06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892754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A07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763364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A08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018349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A09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178144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A10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476129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A11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7465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A12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7402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B01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21010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B02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78923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B03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842959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B04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65144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B05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41623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B06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570684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B07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09273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B08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29820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B09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15134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B10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4433010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B11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58381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B12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602" marR="4602" marT="46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40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941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5D9C5-FE13-A44B-9614-23C51A1AF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If the mean first order differences of responses is 0 indicating a flat response (determined by a t-test with p-value threshold  of 0.62, i.e. inside +/- 0.5 sigma)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1FF493-8330-5746-A98D-01838AA77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1605" y="1951749"/>
            <a:ext cx="4690804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C6AA2F-0D28-5A42-B97C-52A43A0C9E96}"/>
              </a:ext>
            </a:extLst>
          </p:cNvPr>
          <p:cNvSpPr/>
          <p:nvPr/>
        </p:nvSpPr>
        <p:spPr>
          <a:xfrm>
            <a:off x="8502758" y="5316243"/>
            <a:ext cx="314586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Red dot </a:t>
            </a:r>
            <a:r>
              <a:rPr lang="en-US" dirty="0">
                <a:sym typeface="Wingdings" pitchFamily="2" charset="2"/>
              </a:rPr>
              <a:t> response in </a:t>
            </a:r>
          </a:p>
          <a:p>
            <a:r>
              <a:rPr lang="en-US" dirty="0" err="1"/>
              <a:t>dose_response_vals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Blue bar </a:t>
            </a:r>
            <a:r>
              <a:rPr lang="en-US" dirty="0">
                <a:sym typeface="Wingdings" pitchFamily="2" charset="2"/>
              </a:rPr>
              <a:t> confidence interval </a:t>
            </a:r>
          </a:p>
          <a:p>
            <a:r>
              <a:rPr lang="en-US" dirty="0">
                <a:sym typeface="Wingdings" pitchFamily="2" charset="2"/>
              </a:rPr>
              <a:t>(low, high)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41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5D9C5-FE13-A44B-9614-23C51A1AF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If the mean first order differences of responses is 0 indicating a flat response (determined by a t-test with p-value threshold  of 0.62, i.e. inside +/- 0.5 sigma)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1D0AA-A9AC-054F-8946-8B1181168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several trials (manually spot-checking dose-response data), Paritosh empirically determined 0.62 p-value as the most reasonable threshold that included some low-quality dose-response data while still excluding extremely poor dose-response data</a:t>
            </a:r>
          </a:p>
          <a:p>
            <a:endParaRPr lang="en-US" dirty="0"/>
          </a:p>
          <a:p>
            <a:r>
              <a:rPr lang="en-US" dirty="0"/>
              <a:t>This value could be adjusted if required. Perhaps the best way to go about this would be to identify several dose-response cases by manually examining dose-response data where the current threshold appears to be too stringent – basically what Paritosh did to determine the threshold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124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5D9C5-FE13-A44B-9614-23C51A1AF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If the mean first order differences of responses is 0 indicating a flat response (determined by a t-test with p-value threshold  of 0.62, i.e. inside +/- 0.5 sigma)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C3CDB5-D09B-8B4F-A7E1-42963E1C7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6734" y="1885920"/>
            <a:ext cx="2391904" cy="23863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1539A-B0A8-7F44-BDEA-602D723D5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734" y="4467494"/>
            <a:ext cx="2551378" cy="23905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708B88-A247-9248-9A65-75E1F6E9681D}"/>
              </a:ext>
            </a:extLst>
          </p:cNvPr>
          <p:cNvSpPr/>
          <p:nvPr/>
        </p:nvSpPr>
        <p:spPr>
          <a:xfrm>
            <a:off x="8954889" y="5208910"/>
            <a:ext cx="32371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Data resolution poor. Caution advised.</a:t>
            </a:r>
          </a:p>
          <a:p>
            <a:r>
              <a:rPr lang="en-US" dirty="0">
                <a:latin typeface="Helvetica" pitchFamily="2" charset="0"/>
              </a:rPr>
              <a:t>Best model </a:t>
            </a:r>
            <a:r>
              <a:rPr lang="en-US" dirty="0" err="1">
                <a:latin typeface="Helvetica" pitchFamily="2" charset="0"/>
              </a:rPr>
              <a:t>found:logistic</a:t>
            </a:r>
            <a:endParaRPr lang="en-US" dirty="0">
              <a:effectLst/>
              <a:latin typeface="Helvetica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5A2012-70B5-E244-B05D-F54945308418}"/>
              </a:ext>
            </a:extLst>
          </p:cNvPr>
          <p:cNvCxnSpPr>
            <a:cxnSpLocks/>
          </p:cNvCxnSpPr>
          <p:nvPr/>
        </p:nvCxnSpPr>
        <p:spPr>
          <a:xfrm>
            <a:off x="8131330" y="5718958"/>
            <a:ext cx="631987" cy="0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03FD72-463D-7A4D-90F4-7477F701FDE2}"/>
              </a:ext>
            </a:extLst>
          </p:cNvPr>
          <p:cNvCxnSpPr>
            <a:cxnSpLocks/>
          </p:cNvCxnSpPr>
          <p:nvPr/>
        </p:nvCxnSpPr>
        <p:spPr>
          <a:xfrm>
            <a:off x="8322590" y="2504493"/>
            <a:ext cx="1020419" cy="0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96B4C6-9348-6D4F-9358-4ECD2F70BBC9}"/>
              </a:ext>
            </a:extLst>
          </p:cNvPr>
          <p:cNvSpPr/>
          <p:nvPr/>
        </p:nvSpPr>
        <p:spPr>
          <a:xfrm>
            <a:off x="9454096" y="1904329"/>
            <a:ext cx="2969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Data resolution poor. Caution advised.</a:t>
            </a:r>
          </a:p>
          <a:p>
            <a:r>
              <a:rPr lang="en-US" dirty="0">
                <a:latin typeface="Helvetica" pitchFamily="2" charset="0"/>
              </a:rPr>
              <a:t>Best model </a:t>
            </a:r>
            <a:r>
              <a:rPr lang="en-US" dirty="0" err="1">
                <a:latin typeface="Helvetica" pitchFamily="2" charset="0"/>
              </a:rPr>
              <a:t>found:log_logistic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82C771-F480-D746-8DA5-BFF169445715}"/>
              </a:ext>
            </a:extLst>
          </p:cNvPr>
          <p:cNvSpPr/>
          <p:nvPr/>
        </p:nvSpPr>
        <p:spPr>
          <a:xfrm>
            <a:off x="290250" y="2109594"/>
            <a:ext cx="51800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This current threshold (p-value 0.62)</a:t>
            </a:r>
          </a:p>
          <a:p>
            <a:r>
              <a:rPr lang="en-US" dirty="0"/>
              <a:t>is lenient (e.g. it includes cases even when there </a:t>
            </a:r>
          </a:p>
          <a:p>
            <a:r>
              <a:rPr lang="en-US" dirty="0"/>
              <a:t>is only one</a:t>
            </a:r>
          </a:p>
          <a:p>
            <a:r>
              <a:rPr lang="en-US" dirty="0"/>
              <a:t>Dose where the response is higher than the baseline)</a:t>
            </a:r>
          </a:p>
        </p:txBody>
      </p:sp>
    </p:spTree>
    <p:extLst>
      <p:ext uri="{BB962C8B-B14F-4D97-AF65-F5344CB8AC3E}">
        <p14:creationId xmlns:p14="http://schemas.microsoft.com/office/powerpoint/2010/main" val="4021920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5C1B8-E923-4B46-96A8-5814C8AAD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465B-45A4-6C4A-98CB-5EE5BC8EA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Doo </a:t>
            </a:r>
            <a:r>
              <a:rPr lang="en-US" dirty="0" err="1"/>
              <a:t>nam</a:t>
            </a:r>
            <a:r>
              <a:rPr lang="en-US" dirty="0"/>
              <a:t> have been co-developing with ~20 other python developers including many </a:t>
            </a:r>
            <a:r>
              <a:rPr lang="en-US" dirty="0" err="1"/>
              <a:t>berkeley</a:t>
            </a:r>
            <a:r>
              <a:rPr lang="en-US" dirty="0"/>
              <a:t> national lab staffs.</a:t>
            </a:r>
          </a:p>
          <a:p>
            <a:pPr lvl="1" fontAlgn="base"/>
            <a:r>
              <a:rPr lang="en-US" dirty="0"/>
              <a:t>Among these, </a:t>
            </a:r>
            <a:r>
              <a:rPr lang="en-US" dirty="0" err="1"/>
              <a:t>Paritosh’s</a:t>
            </a:r>
            <a:r>
              <a:rPr lang="en-US" dirty="0"/>
              <a:t> code is one of the best ones with respect to perfection of dealing in heterogeneous data and organization (even Doo Nam can understand within few </a:t>
            </a:r>
            <a:r>
              <a:rPr lang="en-US" dirty="0" err="1"/>
              <a:t>hrs</a:t>
            </a:r>
            <a:r>
              <a:rPr lang="en-US" dirty="0"/>
              <a:t>).</a:t>
            </a:r>
          </a:p>
          <a:p>
            <a:pPr fontAlgn="base"/>
            <a:r>
              <a:rPr lang="en-US" dirty="0"/>
              <a:t>Of course, there was a hiccup regarding a python dependency. However, it was just </a:t>
            </a:r>
            <a:r>
              <a:rPr lang="en-US" dirty="0" err="1"/>
              <a:t>scipy</a:t>
            </a:r>
            <a:r>
              <a:rPr lang="en-US" dirty="0"/>
              <a:t> versioning issue that even Doo </a:t>
            </a:r>
            <a:r>
              <a:rPr lang="en-US" dirty="0" err="1"/>
              <a:t>nam</a:t>
            </a:r>
            <a:r>
              <a:rPr lang="en-US" dirty="0"/>
              <a:t> may have faced similarly. We all solved the issue now and will provide docker image.</a:t>
            </a:r>
          </a:p>
        </p:txBody>
      </p:sp>
    </p:spTree>
    <p:extLst>
      <p:ext uri="{BB962C8B-B14F-4D97-AF65-F5344CB8AC3E}">
        <p14:creationId xmlns:p14="http://schemas.microsoft.com/office/powerpoint/2010/main" val="126623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A40D-120D-9C4F-A680-CFD413B98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Curious inquiry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891F1-61AB-DF4B-886E-2C0F3A943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“Another topic for discussion is whether our minimum data requirements or curve fitting criteria are too stringent such that we are not calculating curves for many of the endpoints.  I think we’ve optimized this in the past, but it was a very manual process.  It has to be a more automated process moving forward, so there will be some give and take in that.“</a:t>
            </a:r>
          </a:p>
        </p:txBody>
      </p:sp>
    </p:spTree>
    <p:extLst>
      <p:ext uri="{BB962C8B-B14F-4D97-AF65-F5344CB8AC3E}">
        <p14:creationId xmlns:p14="http://schemas.microsoft.com/office/powerpoint/2010/main" val="3137022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B0A11-17CA-2B43-B2C9-7124FED4E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Paritosh’s</a:t>
            </a:r>
            <a:r>
              <a:rPr lang="en-US" sz="3600" dirty="0"/>
              <a:t> code systematically validate experimental data (“quality control”) before BMD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04A6F-13C7-9146-980F-5C53EC96E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With 6,048 cases </a:t>
            </a:r>
          </a:p>
          <a:p>
            <a:pPr marL="0" indent="0">
              <a:buNone/>
            </a:pPr>
            <a:r>
              <a:rPr lang="en-US" sz="2000" dirty="0"/>
              <a:t>(=336 chemicals x 18 endpoints)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24D9C2-2BF7-4546-B8AA-126A1D2A7038}"/>
              </a:ext>
            </a:extLst>
          </p:cNvPr>
          <p:cNvSpPr/>
          <p:nvPr/>
        </p:nvSpPr>
        <p:spPr>
          <a:xfrm>
            <a:off x="5327014" y="1783709"/>
            <a:ext cx="660049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0: Not enough dose groups for BMD analysis. BMD analysis not performed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There are fewer than 3 dose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1: No trend detected in dose-response data. BMD analysis not performed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If the average response for the first two dose groups is higher than </a:t>
            </a:r>
          </a:p>
          <a:p>
            <a:pPr lvl="1"/>
            <a:r>
              <a:rPr lang="en-US" sz="1600" dirty="0"/>
              <a:t>the average response at the last two dose groups indicating an </a:t>
            </a:r>
          </a:p>
          <a:p>
            <a:pPr lvl="1"/>
            <a:r>
              <a:rPr lang="en-US" sz="1600" dirty="0"/>
              <a:t>overall decreasing trend (1197 / 4170)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If the mean first order differences of responses is 0 indicating a flat response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(determined by a t-test with p-value &gt;= 0.62)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(2973 / 4170)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(ref. 2012. US EPA Benchmark Dose Technical Guidance p15)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2: Very good dose-response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p-value for non-flat curve &lt;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3: Good dose-response data. BMD analysis might be less reliable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p-value for non-flat curve &lt; 0.32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4: Data resolution poor. BMD analysis might be unreliable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p-value for non-flat curve &lt; 0.62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5BED0C-72BB-7144-BBC2-B7380500C7FC}"/>
              </a:ext>
            </a:extLst>
          </p:cNvPr>
          <p:cNvSpPr/>
          <p:nvPr/>
        </p:nvSpPr>
        <p:spPr>
          <a:xfrm>
            <a:off x="126925" y="5812480"/>
            <a:ext cx="51918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Since most qc is 1, one possible solution could</a:t>
            </a:r>
          </a:p>
          <a:p>
            <a:r>
              <a:rPr lang="en-US" b="1" dirty="0">
                <a:solidFill>
                  <a:srgbClr val="FF0000"/>
                </a:solidFill>
              </a:rPr>
              <a:t>be adding much higher concentrations of chemicals, </a:t>
            </a:r>
          </a:p>
          <a:p>
            <a:r>
              <a:rPr lang="en-US" b="1" dirty="0">
                <a:solidFill>
                  <a:srgbClr val="FF0000"/>
                </a:solidFill>
              </a:rPr>
              <a:t>so that more BMD calculations can be possible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8BACD-A226-174C-829D-13C4B59DD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08" y="3429000"/>
            <a:ext cx="4270703" cy="206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4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74BCE-706A-8649-930D-C8AEFAB78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dose-response curve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73E874-E426-3F46-B2F2-8AB5BAECE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440" y="1642612"/>
            <a:ext cx="4288619" cy="3750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487EA2-2D61-2043-920E-EB5506A4AB16}"/>
              </a:ext>
            </a:extLst>
          </p:cNvPr>
          <p:cNvSpPr/>
          <p:nvPr/>
        </p:nvSpPr>
        <p:spPr>
          <a:xfrm>
            <a:off x="0" y="3429000"/>
            <a:ext cx="4151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frac_response</a:t>
            </a:r>
            <a:r>
              <a:rPr lang="en-US" sz="1600" dirty="0"/>
              <a:t> </a:t>
            </a:r>
          </a:p>
          <a:p>
            <a:r>
              <a:rPr lang="en-US" sz="1600" dirty="0"/>
              <a:t>= </a:t>
            </a:r>
            <a:r>
              <a:rPr lang="en-US" sz="1600" dirty="0" err="1"/>
              <a:t>dose_response</a:t>
            </a:r>
            <a:r>
              <a:rPr lang="en-US" sz="1600" dirty="0"/>
              <a:t>['</a:t>
            </a:r>
            <a:r>
              <a:rPr lang="en-US" sz="1600" dirty="0" err="1"/>
              <a:t>num_affect</a:t>
            </a:r>
            <a:r>
              <a:rPr lang="en-US" sz="1600" dirty="0"/>
              <a:t>’]</a:t>
            </a:r>
          </a:p>
          <a:p>
            <a:r>
              <a:rPr lang="en-US" sz="1600" dirty="0"/>
              <a:t>/</a:t>
            </a:r>
            <a:r>
              <a:rPr lang="en-US" sz="1600" dirty="0" err="1"/>
              <a:t>dose_response</a:t>
            </a:r>
            <a:r>
              <a:rPr lang="en-US" sz="1600" dirty="0"/>
              <a:t>['</a:t>
            </a:r>
            <a:r>
              <a:rPr lang="en-US" sz="1600" dirty="0" err="1"/>
              <a:t>num_embryos</a:t>
            </a:r>
            <a:r>
              <a:rPr lang="en-US" sz="1600" dirty="0"/>
              <a:t>']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F8BBD5-1B77-8B4B-808F-8693E96DE34E}"/>
              </a:ext>
            </a:extLst>
          </p:cNvPr>
          <p:cNvSpPr/>
          <p:nvPr/>
        </p:nvSpPr>
        <p:spPr>
          <a:xfrm>
            <a:off x="9046139" y="3149275"/>
            <a:ext cx="314586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Red dot </a:t>
            </a:r>
            <a:r>
              <a:rPr lang="en-US" dirty="0">
                <a:sym typeface="Wingdings" pitchFamily="2" charset="2"/>
              </a:rPr>
              <a:t> response in </a:t>
            </a:r>
          </a:p>
          <a:p>
            <a:r>
              <a:rPr lang="en-US" dirty="0" err="1"/>
              <a:t>dose_response_vals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Blue bar </a:t>
            </a:r>
            <a:r>
              <a:rPr lang="en-US" dirty="0">
                <a:sym typeface="Wingdings" pitchFamily="2" charset="2"/>
              </a:rPr>
              <a:t> confidence interval </a:t>
            </a:r>
          </a:p>
          <a:p>
            <a:r>
              <a:rPr lang="en-US" dirty="0">
                <a:sym typeface="Wingdings" pitchFamily="2" charset="2"/>
              </a:rPr>
              <a:t>(low, high)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560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74BCE-706A-8649-930D-C8AEFAB78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0: Not enough dose groups for BMD analysis.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61821A-4ED2-6F4D-8328-478BAF9CCA5C}"/>
              </a:ext>
            </a:extLst>
          </p:cNvPr>
          <p:cNvSpPr/>
          <p:nvPr/>
        </p:nvSpPr>
        <p:spPr>
          <a:xfrm>
            <a:off x="453366" y="1670164"/>
            <a:ext cx="5787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Among 6,048 cases (=336 chemicals x 18 endpoints), </a:t>
            </a:r>
          </a:p>
          <a:p>
            <a:r>
              <a:rPr lang="en-US" dirty="0"/>
              <a:t>93 cases reported &lt; 3 dose groups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15485-9189-004C-905A-261B8A65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52" y="2570667"/>
            <a:ext cx="2538287" cy="1716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3BAF58-43E5-7742-95E5-43EEE0BB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4" y="4674769"/>
            <a:ext cx="2020265" cy="145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F15AEE-C129-AB4D-88D3-18ED011A1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049" y="2563534"/>
            <a:ext cx="2249992" cy="1623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B1711-CA14-984F-AD5F-35B269401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47157"/>
            <a:ext cx="2435337" cy="1709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39656A-38FA-144E-A7C1-230AFDAA8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722" y="4610039"/>
            <a:ext cx="2105344" cy="1458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337A4-B387-AF4F-9E11-181D68F1F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2202" y="2640289"/>
            <a:ext cx="2108598" cy="1469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BC2A3F-F641-B249-ADEC-52E20CEB2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379" y="4610039"/>
            <a:ext cx="2435338" cy="16654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0A4E5B-861C-824B-AAC4-BE0B9E3C4D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5816" y="4629010"/>
            <a:ext cx="2349874" cy="162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68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74BCE-706A-8649-930D-C8AEFAB78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0: Not enough dose groups for BMD analysis.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61821A-4ED2-6F4D-8328-478BAF9CCA5C}"/>
              </a:ext>
            </a:extLst>
          </p:cNvPr>
          <p:cNvSpPr/>
          <p:nvPr/>
        </p:nvSpPr>
        <p:spPr>
          <a:xfrm>
            <a:off x="453366" y="1670164"/>
            <a:ext cx="5787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Among 6,048 cases (=336 chemicals x 18 endpoints), </a:t>
            </a:r>
          </a:p>
          <a:p>
            <a:r>
              <a:rPr lang="en-US" dirty="0"/>
              <a:t>93 cases have &lt; 3 dose groups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1C9D1C-4E62-1347-A6E1-FB4132F2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85" y="4384004"/>
            <a:ext cx="2109619" cy="14589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A1B590-4574-1B40-834D-B8E3D09043C3}"/>
              </a:ext>
            </a:extLst>
          </p:cNvPr>
          <p:cNvSpPr/>
          <p:nvPr/>
        </p:nvSpPr>
        <p:spPr>
          <a:xfrm>
            <a:off x="6686786" y="6057297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1532_EDEM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32585A-EC48-6740-B9BE-B1A296922AF4}"/>
              </a:ext>
            </a:extLst>
          </p:cNvPr>
          <p:cNvSpPr/>
          <p:nvPr/>
        </p:nvSpPr>
        <p:spPr>
          <a:xfrm>
            <a:off x="8531338" y="4559642"/>
            <a:ext cx="2108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morphological_data</a:t>
            </a:r>
            <a:r>
              <a:rPr lang="en-US" sz="1200" dirty="0"/>
              <a:t>['EDEM'] = </a:t>
            </a:r>
            <a:r>
              <a:rPr lang="en-US" sz="1200" dirty="0" err="1"/>
              <a:t>morphological_data</a:t>
            </a:r>
            <a:r>
              <a:rPr lang="en-US" sz="1200" dirty="0"/>
              <a:t>[['YSE_','PE__']].sum(axis=1,skipna=</a:t>
            </a:r>
            <a:r>
              <a:rPr lang="en-US" sz="1200" dirty="0" err="1"/>
              <a:t>True,min_count</a:t>
            </a:r>
            <a:r>
              <a:rPr lang="en-US" sz="1200" dirty="0"/>
              <a:t>=1)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DD90099-34D8-0341-A30D-5DEDFA382DDD}"/>
              </a:ext>
            </a:extLst>
          </p:cNvPr>
          <p:cNvGraphicFramePr>
            <a:graphicFrameLocks noGrp="1"/>
          </p:cNvGraphicFramePr>
          <p:nvPr/>
        </p:nvGraphicFramePr>
        <p:xfrm>
          <a:off x="10861665" y="1993328"/>
          <a:ext cx="1134063" cy="4351340"/>
        </p:xfrm>
        <a:graphic>
          <a:graphicData uri="http://schemas.openxmlformats.org/drawingml/2006/table">
            <a:tbl>
              <a:tblPr/>
              <a:tblGrid>
                <a:gridCol w="443456">
                  <a:extLst>
                    <a:ext uri="{9D8B030D-6E8A-4147-A177-3AD203B41FA5}">
                      <a16:colId xmlns:a16="http://schemas.microsoft.com/office/drawing/2014/main" val="2005108953"/>
                    </a:ext>
                  </a:extLst>
                </a:gridCol>
                <a:gridCol w="276769">
                  <a:extLst>
                    <a:ext uri="{9D8B030D-6E8A-4147-A177-3AD203B41FA5}">
                      <a16:colId xmlns:a16="http://schemas.microsoft.com/office/drawing/2014/main" val="3992149222"/>
                    </a:ext>
                  </a:extLst>
                </a:gridCol>
                <a:gridCol w="210094">
                  <a:extLst>
                    <a:ext uri="{9D8B030D-6E8A-4147-A177-3AD203B41FA5}">
                      <a16:colId xmlns:a16="http://schemas.microsoft.com/office/drawing/2014/main" val="1099605163"/>
                    </a:ext>
                  </a:extLst>
                </a:gridCol>
                <a:gridCol w="203744">
                  <a:extLst>
                    <a:ext uri="{9D8B030D-6E8A-4147-A177-3AD203B41FA5}">
                      <a16:colId xmlns:a16="http://schemas.microsoft.com/office/drawing/2014/main" val="3828304017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chemical.id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conc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PE__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YSE_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98084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41092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38502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83108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5175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852713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4884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8679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90833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73590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3361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27135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42820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7114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6154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65593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09482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69393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59556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24521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31071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509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433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13633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94400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516649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2726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54480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50218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62040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492088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094501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24761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14542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</a:t>
                      </a: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28" marR="5828" marT="58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10216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70A687E-E3F0-D248-91D4-02C5E8160D2A}"/>
              </a:ext>
            </a:extLst>
          </p:cNvPr>
          <p:cNvSpPr/>
          <p:nvPr/>
        </p:nvSpPr>
        <p:spPr>
          <a:xfrm>
            <a:off x="8729638" y="5687965"/>
            <a:ext cx="1842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At least half wells</a:t>
            </a:r>
          </a:p>
        </p:txBody>
      </p:sp>
    </p:spTree>
    <p:extLst>
      <p:ext uri="{BB962C8B-B14F-4D97-AF65-F5344CB8AC3E}">
        <p14:creationId xmlns:p14="http://schemas.microsoft.com/office/powerpoint/2010/main" val="3268399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74BCE-706A-8649-930D-C8AEFAB78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1: No trend detected in dose-response data</a:t>
            </a:r>
            <a:br>
              <a:rPr lang="en-US" dirty="0"/>
            </a:br>
            <a:r>
              <a:rPr lang="en-US" sz="2200" dirty="0"/>
              <a:t>show decreasing trend (e.g. average response for the first two dose groups is higher than the average response at the last two dose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A761B5-6FC0-B141-A68C-3A0FFB898065}"/>
              </a:ext>
            </a:extLst>
          </p:cNvPr>
          <p:cNvSpPr/>
          <p:nvPr/>
        </p:nvSpPr>
        <p:spPr>
          <a:xfrm>
            <a:off x="453366" y="1670164"/>
            <a:ext cx="5787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Among 6,048 cases (=336 chemicals x 18 endpoints), </a:t>
            </a:r>
          </a:p>
          <a:p>
            <a:r>
              <a:rPr lang="en-US" dirty="0"/>
              <a:t>1,197 cases</a:t>
            </a:r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BF15E5F-7DE6-E14C-A26D-32071B92E5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3867" y="2869167"/>
            <a:ext cx="2058371" cy="1545779"/>
          </a:xfrm>
          <a:prstGeom prst="rect">
            <a:avLst/>
          </a:prstGeom>
        </p:spPr>
      </p:pic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D79ED88-4550-FA40-90AC-2405004D6A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66107" y="2911755"/>
            <a:ext cx="1966648" cy="1545779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D0938FA0-49BF-344E-8A0E-4A5698F7AB1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38958" y="2936052"/>
            <a:ext cx="1966648" cy="1545779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3B93817E-D20A-B041-A7C4-3770FF02053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963119" y="2839386"/>
            <a:ext cx="1966649" cy="1642446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5393F812-22A9-CA46-B4B9-79044B01991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231900" y="4679575"/>
            <a:ext cx="2391859" cy="1813299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6DDD7B96-857D-6041-B6E6-9142AD0543F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877384" y="4926571"/>
            <a:ext cx="2218616" cy="1566303"/>
          </a:xfrm>
          <a:prstGeom prst="rect">
            <a:avLst/>
          </a:prstGeom>
        </p:spPr>
      </p:pic>
      <p:pic>
        <p:nvPicPr>
          <p:cNvPr id="23" name="Picture 2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FFBE15C-088C-2946-AF17-52AA96523B4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432996" y="4932416"/>
            <a:ext cx="2108573" cy="1640506"/>
          </a:xfrm>
          <a:prstGeom prst="rect">
            <a:avLst/>
          </a:prstGeom>
        </p:spPr>
      </p:pic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F96A3AA2-2DB1-1B4E-BBD4-ADECCE09607E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9085728" y="4967748"/>
            <a:ext cx="1966648" cy="152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29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74BCE-706A-8649-930D-C8AEFAB78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1: No trend detected in dose-response data</a:t>
            </a:r>
            <a:br>
              <a:rPr lang="en-US" dirty="0"/>
            </a:br>
            <a:r>
              <a:rPr lang="en-GB" sz="2800" dirty="0"/>
              <a:t>a flat response along with increase of chemical concentration</a:t>
            </a: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A761B5-6FC0-B141-A68C-3A0FFB898065}"/>
              </a:ext>
            </a:extLst>
          </p:cNvPr>
          <p:cNvSpPr/>
          <p:nvPr/>
        </p:nvSpPr>
        <p:spPr>
          <a:xfrm>
            <a:off x="453366" y="1670164"/>
            <a:ext cx="5787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Among 6,048 cases (=336 chemicals x 18 endpoints), </a:t>
            </a:r>
          </a:p>
          <a:p>
            <a:r>
              <a:rPr lang="en-US" dirty="0"/>
              <a:t>2,973 cases</a:t>
            </a:r>
          </a:p>
        </p:txBody>
      </p:sp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942FBB2B-34EC-0C45-834F-CB3B364BD6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6909" y="2995727"/>
            <a:ext cx="1969471" cy="1275059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A8698C1E-EC59-264B-A731-1B510B36C8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85165" y="2995727"/>
            <a:ext cx="1969470" cy="1388015"/>
          </a:xfrm>
          <a:prstGeom prst="rect">
            <a:avLst/>
          </a:prstGeom>
        </p:spPr>
      </p:pic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0EF727F3-5858-6F4F-A0A9-FDBE004D00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82700" y="2316495"/>
            <a:ext cx="2876987" cy="2219269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7D8EDE66-906A-F34E-AEC2-E7E33D6AD8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240819" y="2917657"/>
            <a:ext cx="2063736" cy="1521964"/>
          </a:xfrm>
          <a:prstGeom prst="rect">
            <a:avLst/>
          </a:prstGeom>
        </p:spPr>
      </p:pic>
      <p:pic>
        <p:nvPicPr>
          <p:cNvPr id="27" name="Picture 26" descr="Chart, histogram&#10;&#10;Description automatically generated">
            <a:extLst>
              <a:ext uri="{FF2B5EF4-FFF2-40B4-BE49-F238E27FC236}">
                <a16:creationId xmlns:a16="http://schemas.microsoft.com/office/drawing/2014/main" id="{C59F2B98-55C5-004D-93FF-48C538296D2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53732" y="5013064"/>
            <a:ext cx="1992649" cy="1479811"/>
          </a:xfrm>
          <a:prstGeom prst="rect">
            <a:avLst/>
          </a:prstGeom>
        </p:spPr>
      </p:pic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5BDDC227-4B7E-024F-8A35-7D97DE0ACA6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067237" y="5009549"/>
            <a:ext cx="2096434" cy="1479811"/>
          </a:xfrm>
          <a:prstGeom prst="rect">
            <a:avLst/>
          </a:prstGeom>
        </p:spPr>
      </p:pic>
      <p:pic>
        <p:nvPicPr>
          <p:cNvPr id="30" name="Picture 29" descr="Chart, histogram&#10;&#10;Description automatically generated">
            <a:extLst>
              <a:ext uri="{FF2B5EF4-FFF2-40B4-BE49-F238E27FC236}">
                <a16:creationId xmlns:a16="http://schemas.microsoft.com/office/drawing/2014/main" id="{9C890ED8-0ECC-1949-B167-D3150C2864F3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945560" y="4871253"/>
            <a:ext cx="2025464" cy="1618107"/>
          </a:xfrm>
          <a:prstGeom prst="rect">
            <a:avLst/>
          </a:prstGeom>
        </p:spPr>
      </p:pic>
      <p:pic>
        <p:nvPicPr>
          <p:cNvPr id="31" name="Picture 30" descr="Chart, box and whisker chart&#10;&#10;Description automatically generated">
            <a:extLst>
              <a:ext uri="{FF2B5EF4-FFF2-40B4-BE49-F238E27FC236}">
                <a16:creationId xmlns:a16="http://schemas.microsoft.com/office/drawing/2014/main" id="{D4FD0B56-5A95-464B-A7DF-C3F7612CF0B8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9240819" y="4871253"/>
            <a:ext cx="1830406" cy="152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3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74BCE-706A-8649-930D-C8AEFAB78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Very good dose-response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48CF7A-7C86-714C-B9A1-7668168F20BD}"/>
              </a:ext>
            </a:extLst>
          </p:cNvPr>
          <p:cNvSpPr/>
          <p:nvPr/>
        </p:nvSpPr>
        <p:spPr>
          <a:xfrm>
            <a:off x="453366" y="1670164"/>
            <a:ext cx="5787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Among 6,048 cases (=336 chemicals x 18 endpoints), </a:t>
            </a:r>
          </a:p>
          <a:p>
            <a:r>
              <a:rPr lang="en-US" dirty="0"/>
              <a:t>32 cases are qc=2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29F85-DF3B-6640-AB08-633B49E36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670" y="2316495"/>
            <a:ext cx="2769320" cy="194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6E2881-7C7C-114F-92E1-D4A35AFAC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651" y="2364203"/>
            <a:ext cx="2552775" cy="1851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BA601E-F8D4-7A42-82DD-B73CB5B9A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347" y="2450264"/>
            <a:ext cx="2417389" cy="16857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695EFF-CE59-9849-86BB-82887896A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64" y="4541506"/>
            <a:ext cx="2887681" cy="20457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BFEF88-7B2D-E04B-9E01-415B2A7B91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6670" y="4608459"/>
            <a:ext cx="2769320" cy="19118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6EBFB3-AFD0-314F-BACD-542348E58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345" y="4509538"/>
            <a:ext cx="2887681" cy="20538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A50A9E5-C237-A641-BAD8-8ED98EAD1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2381" y="4466506"/>
            <a:ext cx="2769320" cy="19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1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2944</TotalTime>
  <Words>1362</Words>
  <Application>Microsoft Macintosh PowerPoint</Application>
  <PresentationFormat>Widescreen</PresentationFormat>
  <Paragraphs>276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Office Theme</vt:lpstr>
      <vt:lpstr>Workflow</vt:lpstr>
      <vt:lpstr>Curious inquiry</vt:lpstr>
      <vt:lpstr>Paritosh’s code systematically validate experimental data (“quality control”) before BMD calculation</vt:lpstr>
      <vt:lpstr>Explanation of dose-response curve</vt:lpstr>
      <vt:lpstr>0: Not enough dose groups for BMD analysis.</vt:lpstr>
      <vt:lpstr>0: Not enough dose groups for BMD analysis.</vt:lpstr>
      <vt:lpstr>1: No trend detected in dose-response data show decreasing trend (e.g. average response for the first two dose groups is higher than the average response at the last two dose groups</vt:lpstr>
      <vt:lpstr>1: No trend detected in dose-response data a flat response along with increase of chemical concentration</vt:lpstr>
      <vt:lpstr>2: Very good dose-response data</vt:lpstr>
      <vt:lpstr>3: Good dose-response data.  (BMD analysis might be less reliable though)</vt:lpstr>
      <vt:lpstr>4: Data resolution poor. BMD analysis might be unreliable</vt:lpstr>
      <vt:lpstr>As for the data Quality Control requirement, the current criteria considers data unfit for BMD analysis if under any one of the following three cases</vt:lpstr>
      <vt:lpstr>6 and 8 are the most frequent dose group numbers</vt:lpstr>
      <vt:lpstr>Paritosh’s code reports about all chemicals</vt:lpstr>
      <vt:lpstr>Paritosh’s code can handle all cases of dose groups.</vt:lpstr>
      <vt:lpstr>If the mean first order differences of responses is 0 indicating a flat response (determined by a t-test with p-value threshold  of 0.62, i.e. inside +/- 0.5 sigma)</vt:lpstr>
      <vt:lpstr>If the mean first order differences of responses is 0 indicating a flat response (determined by a t-test with p-value threshold  of 0.62, i.e. inside +/- 0.5 sigma)</vt:lpstr>
      <vt:lpstr>If the mean first order differences of responses is 0 indicating a flat response (determined by a t-test with p-value threshold  of 0.62, i.e. inside +/- 0.5 sigma)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Doo Nam</dc:creator>
  <cp:lastModifiedBy>Kim, Doo Nam</cp:lastModifiedBy>
  <cp:revision>195</cp:revision>
  <dcterms:created xsi:type="dcterms:W3CDTF">2020-10-22T03:43:44Z</dcterms:created>
  <dcterms:modified xsi:type="dcterms:W3CDTF">2020-11-04T05:52:51Z</dcterms:modified>
</cp:coreProperties>
</file>